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1" r:id="rId4"/>
    <p:sldId id="267" r:id="rId5"/>
    <p:sldId id="284" r:id="rId6"/>
    <p:sldId id="265" r:id="rId7"/>
    <p:sldId id="269" r:id="rId8"/>
    <p:sldId id="285" r:id="rId9"/>
    <p:sldId id="286" r:id="rId10"/>
    <p:sldId id="288" r:id="rId11"/>
    <p:sldId id="283" r:id="rId12"/>
    <p:sldId id="289" r:id="rId13"/>
    <p:sldId id="290" r:id="rId1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8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31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09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08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8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02.03.2018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02.03.2018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077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02.03.2018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2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02.03.2018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8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02.03.2018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39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02.03.2018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74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66890-2ED3-4191-B9CB-A02CD26DC8D6}" type="datetimeFigureOut">
              <a:rPr lang="ru-RU" smtClean="0"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67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992" y="1746142"/>
            <a:ext cx="7772400" cy="1102519"/>
          </a:xfrm>
        </p:spPr>
        <p:txBody>
          <a:bodyPr/>
          <a:lstStyle/>
          <a:p>
            <a:r>
              <a:rPr lang="en-US" dirty="0" smtClean="0"/>
              <a:t>IO Framework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2384" y="2034174"/>
            <a:ext cx="896144" cy="6480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v</a:t>
            </a:r>
            <a:r>
              <a:rPr lang="en-US" dirty="0" smtClean="0"/>
              <a:t>er. 5.x</a:t>
            </a:r>
            <a:endParaRPr lang="ru-RU" dirty="0"/>
          </a:p>
        </p:txBody>
      </p:sp>
      <p:pic>
        <p:nvPicPr>
          <p:cNvPr id="1026" name="Picture 2" descr="D:\Файлы\ICONS\bmc_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64010"/>
            <a:ext cx="1390278" cy="964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7564" y="3413487"/>
            <a:ext cx="784887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/>
              <a:t>УРОК № </a:t>
            </a:r>
            <a:r>
              <a:rPr lang="en-US" sz="2500" b="1" u="sng" dirty="0" smtClean="0"/>
              <a:t>14</a:t>
            </a:r>
            <a:r>
              <a:rPr lang="ru-RU" sz="2500" dirty="0" smtClean="0"/>
              <a:t> </a:t>
            </a:r>
            <a:r>
              <a:rPr lang="ru-RU" dirty="0" smtClean="0"/>
              <a:t>из 1</a:t>
            </a:r>
            <a:r>
              <a:rPr lang="en-US" dirty="0" smtClean="0"/>
              <a:t>4</a:t>
            </a:r>
            <a:r>
              <a:rPr lang="ru-RU" sz="2500" dirty="0" smtClean="0"/>
              <a:t>:</a:t>
            </a:r>
          </a:p>
          <a:p>
            <a:pPr algn="ctr"/>
            <a:r>
              <a:rPr lang="ru-RU" sz="2500" dirty="0" smtClean="0"/>
              <a:t>Повтор всех предыдущих уроков</a:t>
            </a:r>
          </a:p>
          <a:p>
            <a:pPr algn="ctr"/>
            <a:r>
              <a:rPr lang="ru-RU" sz="2500" dirty="0" smtClean="0"/>
              <a:t>и экзамен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331640" y="3147814"/>
            <a:ext cx="648072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Файлы\ICONS\bmc-io-framewo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423" y="627534"/>
            <a:ext cx="874713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83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99792" y="10474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ru-RU" dirty="0" smtClean="0"/>
              <a:t>Изученные материалы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621660" y="1491630"/>
            <a:ext cx="79006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Процесс </a:t>
            </a:r>
            <a:r>
              <a:rPr lang="ru-RU" sz="2400" dirty="0"/>
              <a:t>использования функций через </a:t>
            </a:r>
            <a:r>
              <a:rPr lang="en-US" sz="2400" dirty="0"/>
              <a:t>JavaScript</a:t>
            </a:r>
            <a:endParaRPr lang="ru-RU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Процесс </a:t>
            </a:r>
            <a:r>
              <a:rPr lang="ru-RU" sz="2400" dirty="0"/>
              <a:t>разрешения вызова функций проектам у проекта (открытие доступа к </a:t>
            </a:r>
            <a:r>
              <a:rPr lang="en-US" sz="2400" dirty="0"/>
              <a:t>API)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Процесс обращения к функциям сторонних проектов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Процесс разработки проектов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Интеграция шаблонов сайтов с сервисом </a:t>
            </a:r>
            <a:r>
              <a:rPr lang="en-US" sz="2400" dirty="0"/>
              <a:t>CMS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Разворачивание проекта с нуля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Дизайн внутренней части</a:t>
            </a:r>
          </a:p>
        </p:txBody>
      </p:sp>
    </p:spTree>
    <p:extLst>
      <p:ext uri="{BB962C8B-B14F-4D97-AF65-F5344CB8AC3E}">
        <p14:creationId xmlns:p14="http://schemas.microsoft.com/office/powerpoint/2010/main" val="272470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67644" y="1670486"/>
            <a:ext cx="64087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/>
              <a:t>Тестирование через инструмент «</a:t>
            </a:r>
            <a:r>
              <a:rPr lang="en-US" sz="2400" dirty="0" smtClean="0"/>
              <a:t>BMC Cert</a:t>
            </a:r>
            <a:r>
              <a:rPr lang="ru-RU" sz="2400" dirty="0" smtClean="0"/>
              <a:t>»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/>
              <a:t>Выполнение практического задания</a:t>
            </a:r>
            <a:endParaRPr lang="ru-RU" sz="2400" dirty="0" smtClean="0"/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/>
              <a:t>Сдача документации за все 14 уроков.</a:t>
            </a:r>
            <a:endParaRPr lang="ru-RU" sz="24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Экзамен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04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457200" y="5147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1. Тестирование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70384" y="908720"/>
            <a:ext cx="800323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 базе тестирования всего имеется </a:t>
            </a:r>
            <a:r>
              <a:rPr lang="ru-RU" sz="2000" dirty="0"/>
              <a:t>115 </a:t>
            </a:r>
            <a:r>
              <a:rPr lang="ru-RU" sz="2000" dirty="0" smtClean="0"/>
              <a:t>вопросов.</a:t>
            </a:r>
            <a:endParaRPr lang="ru-RU" sz="2000" dirty="0"/>
          </a:p>
          <a:p>
            <a:endParaRPr lang="ru-RU" sz="2000" dirty="0"/>
          </a:p>
          <a:p>
            <a:r>
              <a:rPr lang="ru-RU" sz="2000" dirty="0" smtClean="0"/>
              <a:t>Тестирование осуществляется по 3 дисциплинам: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IO Framework</a:t>
            </a:r>
            <a:r>
              <a:rPr lang="ru-RU" sz="2000" dirty="0" smtClean="0"/>
              <a:t> </a:t>
            </a:r>
            <a:r>
              <a:rPr lang="ru-RU" sz="1400" dirty="0" smtClean="0"/>
              <a:t>(55 вопросов)</a:t>
            </a:r>
            <a:endParaRPr lang="en-US" sz="1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Twig</a:t>
            </a:r>
            <a:r>
              <a:rPr lang="ru-RU" sz="2000" dirty="0" smtClean="0"/>
              <a:t> </a:t>
            </a:r>
            <a:r>
              <a:rPr lang="ru-RU" sz="1400" dirty="0" smtClean="0"/>
              <a:t>(30 вопросов)</a:t>
            </a:r>
            <a:endParaRPr lang="en-US" sz="1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/>
              <a:t>Интеграция с сервисом </a:t>
            </a:r>
            <a:r>
              <a:rPr lang="en-US" sz="2000" dirty="0" smtClean="0"/>
              <a:t>BMC CMS</a:t>
            </a:r>
            <a:r>
              <a:rPr lang="ru-RU" sz="2000" dirty="0" smtClean="0"/>
              <a:t> </a:t>
            </a:r>
            <a:r>
              <a:rPr lang="ru-RU" sz="1400" dirty="0" smtClean="0"/>
              <a:t>(30 вопросов)</a:t>
            </a:r>
          </a:p>
          <a:p>
            <a:endParaRPr lang="ru-RU" sz="2000" dirty="0"/>
          </a:p>
          <a:p>
            <a:r>
              <a:rPr lang="ru-RU" sz="2000" dirty="0" smtClean="0"/>
              <a:t>Каждому выдается по 30 вопросов из каждой дисциплины (в сумме 90 вопросов). Вопросы и ответы берутся в случайном порядке. У всех свои варианты вопросов и ответов.</a:t>
            </a:r>
          </a:p>
          <a:p>
            <a:endParaRPr lang="ru-RU" sz="2000" dirty="0" smtClean="0"/>
          </a:p>
          <a:p>
            <a:r>
              <a:rPr lang="ru-RU" sz="2000" dirty="0" smtClean="0"/>
              <a:t>Время на тест: 90 минут (1 час 30 минут)</a:t>
            </a:r>
          </a:p>
          <a:p>
            <a:r>
              <a:rPr lang="ru-RU" sz="2000" dirty="0" smtClean="0"/>
              <a:t>Проходной балл: 55 / 90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24814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457200" y="5147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2</a:t>
            </a:r>
            <a:r>
              <a:rPr lang="ru-RU" dirty="0" smtClean="0"/>
              <a:t>. Практическое задание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70384" y="1419622"/>
            <a:ext cx="80032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/>
              <a:t>В качестве базы данных использовать </a:t>
            </a:r>
            <a:r>
              <a:rPr lang="en-US" dirty="0" err="1"/>
              <a:t>mongodb</a:t>
            </a:r>
            <a:r>
              <a:rPr lang="ru-RU" dirty="0"/>
              <a:t>.</a:t>
            </a:r>
            <a:endParaRPr lang="ru-RU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Создать страницу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/lib</a:t>
            </a:r>
            <a:r>
              <a:rPr lang="en-US" dirty="0" smtClean="0"/>
              <a:t>, </a:t>
            </a:r>
            <a:r>
              <a:rPr lang="ru-RU" dirty="0" smtClean="0"/>
              <a:t>где должен отображаться список доступных книг в виде таблицы. Книги должны браться из базы данных. Таблица должна иметь</a:t>
            </a:r>
            <a:r>
              <a:rPr lang="en-US" dirty="0" smtClean="0"/>
              <a:t> </a:t>
            </a:r>
            <a:r>
              <a:rPr lang="ru-RU" dirty="0" smtClean="0"/>
              <a:t>следующие столбцы: номер записи в базе, название книги, год издания и кнопку «посмотреть», «удалить».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Создать страницу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/lib/add</a:t>
            </a:r>
            <a:r>
              <a:rPr lang="en-US" dirty="0" smtClean="0"/>
              <a:t>, </a:t>
            </a:r>
            <a:r>
              <a:rPr lang="ru-RU" dirty="0" smtClean="0"/>
              <a:t>где можно будет добавить книгу в базу данных используя </a:t>
            </a:r>
            <a:r>
              <a:rPr lang="en-US" dirty="0" smtClean="0"/>
              <a:t>html </a:t>
            </a:r>
            <a:r>
              <a:rPr lang="ru-RU" dirty="0" smtClean="0"/>
              <a:t>формы, либо </a:t>
            </a:r>
            <a:r>
              <a:rPr lang="en-US" dirty="0" err="1" smtClean="0"/>
              <a:t>javascript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Создать страницу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/lib/&lt;PKID&gt;</a:t>
            </a:r>
            <a:r>
              <a:rPr lang="ru-RU" dirty="0" smtClean="0"/>
              <a:t> (где </a:t>
            </a:r>
            <a:r>
              <a:rPr lang="en-US" dirty="0" smtClean="0"/>
              <a:t>&lt;PKID&gt; </a:t>
            </a:r>
            <a:r>
              <a:rPr lang="ru-RU" dirty="0" smtClean="0"/>
              <a:t>это номер книги в базе данных), где нужно отобразить информацию о выбранной книге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Создать страницу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/lib/delete/&lt;PKID&gt;</a:t>
            </a:r>
            <a:r>
              <a:rPr lang="en-US" dirty="0" smtClean="0"/>
              <a:t> </a:t>
            </a:r>
            <a:r>
              <a:rPr lang="ru-RU" dirty="0"/>
              <a:t>(где </a:t>
            </a:r>
            <a:r>
              <a:rPr lang="en-US" dirty="0"/>
              <a:t>&lt;PKID&gt; </a:t>
            </a:r>
            <a:r>
              <a:rPr lang="ru-RU" dirty="0"/>
              <a:t>это номер книги в базе данных</a:t>
            </a:r>
            <a:r>
              <a:rPr lang="ru-RU" dirty="0" smtClean="0"/>
              <a:t>), где выбранная книга должна удаляться</a:t>
            </a: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845933" y="905903"/>
            <a:ext cx="5452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Задание: Создать </a:t>
            </a:r>
            <a:r>
              <a:rPr lang="ru-RU" dirty="0"/>
              <a:t>прототип электронной библиотеки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49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уроков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1" y="1190955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Введение в сервисы платформы и </a:t>
            </a:r>
            <a:r>
              <a:rPr lang="ru-RU" sz="2000" dirty="0" err="1" smtClean="0"/>
              <a:t>фреймворк</a:t>
            </a:r>
            <a:endParaRPr lang="ru-RU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Система </a:t>
            </a:r>
            <a:r>
              <a:rPr lang="ru-RU" sz="2000" smtClean="0"/>
              <a:t>управления версиями </a:t>
            </a:r>
            <a:r>
              <a:rPr lang="en-US" sz="2000" smtClean="0"/>
              <a:t>Mercurial </a:t>
            </a:r>
            <a:r>
              <a:rPr lang="en-US" sz="2000" dirty="0" smtClean="0"/>
              <a:t>(</a:t>
            </a:r>
            <a:r>
              <a:rPr lang="ru-RU" sz="2000" dirty="0" smtClean="0"/>
              <a:t>аналог </a:t>
            </a:r>
            <a:r>
              <a:rPr lang="en-US" sz="2000" dirty="0" err="1" smtClean="0"/>
              <a:t>git</a:t>
            </a:r>
            <a:r>
              <a:rPr lang="en-US" sz="2000" dirty="0" smtClean="0"/>
              <a:t>, </a:t>
            </a:r>
            <a:r>
              <a:rPr lang="en-US" sz="2000" dirty="0" err="1" smtClean="0"/>
              <a:t>svn</a:t>
            </a:r>
            <a:r>
              <a:rPr lang="en-US" sz="2000" dirty="0" smtClean="0"/>
              <a:t>(subversion) </a:t>
            </a:r>
            <a:r>
              <a:rPr lang="ru-RU" sz="2000" dirty="0" smtClean="0"/>
              <a:t>и др.)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Controller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Controller </a:t>
            </a:r>
            <a:r>
              <a:rPr lang="ru-RU" sz="2000" dirty="0" smtClean="0"/>
              <a:t>и работа с ними (закрепление)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Class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Model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View </a:t>
            </a:r>
            <a:r>
              <a:rPr lang="ru-RU" sz="2000" dirty="0" smtClean="0"/>
              <a:t>и работа с ними, взаимодействие </a:t>
            </a:r>
            <a:r>
              <a:rPr lang="en-US" sz="2000" dirty="0" smtClean="0"/>
              <a:t>View </a:t>
            </a:r>
            <a:r>
              <a:rPr lang="ru-RU" sz="2000" dirty="0" smtClean="0"/>
              <a:t>с </a:t>
            </a:r>
            <a:r>
              <a:rPr lang="en-US" sz="2000" dirty="0" smtClean="0"/>
              <a:t>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4008" y="1203598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8"/>
            </a:pPr>
            <a:r>
              <a:rPr lang="ru-RU" sz="2000" dirty="0" err="1" smtClean="0"/>
              <a:t>Шаблонизатор</a:t>
            </a:r>
            <a:r>
              <a:rPr lang="ru-RU" sz="2000" dirty="0" smtClean="0"/>
              <a:t> </a:t>
            </a:r>
            <a:r>
              <a:rPr lang="en-US" sz="2000" dirty="0" smtClean="0"/>
              <a:t>Twig </a:t>
            </a:r>
            <a:r>
              <a:rPr lang="ru-RU" sz="2000" dirty="0" smtClean="0"/>
              <a:t>и работа с ним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Обращение к </a:t>
            </a:r>
            <a:r>
              <a:rPr lang="en-US" sz="2000" dirty="0" smtClean="0"/>
              <a:t>Model </a:t>
            </a:r>
            <a:r>
              <a:rPr lang="ru-RU" sz="2000" dirty="0" smtClean="0"/>
              <a:t>через </a:t>
            </a:r>
            <a:r>
              <a:rPr lang="en-US" sz="2000" dirty="0" smtClean="0"/>
              <a:t>JavaScript</a:t>
            </a:r>
            <a:r>
              <a:rPr lang="ru-RU" sz="2000" dirty="0" smtClean="0"/>
              <a:t>, работа с </a:t>
            </a:r>
            <a:r>
              <a:rPr lang="en-US" sz="2000" dirty="0" err="1" smtClean="0"/>
              <a:t>Yepnope</a:t>
            </a:r>
            <a:endParaRPr lang="en-US" sz="2000" dirty="0" smtClean="0"/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Работа с </a:t>
            </a:r>
            <a:r>
              <a:rPr lang="en-US" sz="2000" dirty="0" smtClean="0"/>
              <a:t>Bin </a:t>
            </a:r>
            <a:r>
              <a:rPr lang="ru-RU" sz="2000" dirty="0" smtClean="0"/>
              <a:t>и </a:t>
            </a:r>
            <a:r>
              <a:rPr lang="en-US" sz="2000" dirty="0" err="1" smtClean="0"/>
              <a:t>Cron</a:t>
            </a:r>
            <a:r>
              <a:rPr lang="en-US" sz="2000" dirty="0" smtClean="0"/>
              <a:t> </a:t>
            </a:r>
            <a:r>
              <a:rPr lang="ru-RU" sz="2000" dirty="0" smtClean="0"/>
              <a:t>файлами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Методы «общения» проектов между собой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Проект «с нуля». С чего начать?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Верстка и интеграция шаблонов сайтов с сервисом </a:t>
            </a:r>
            <a:r>
              <a:rPr lang="en-US" sz="2000" dirty="0" smtClean="0"/>
              <a:t>CMS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b="1" dirty="0" smtClean="0"/>
              <a:t>Повтор предыдущих уроков и Экзамен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9185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1095586"/>
            <a:ext cx="5338936" cy="2952328"/>
          </a:xfrm>
        </p:spPr>
        <p:txBody>
          <a:bodyPr>
            <a:normAutofit/>
          </a:bodyPr>
          <a:lstStyle/>
          <a:p>
            <a:r>
              <a:rPr lang="ru-RU" dirty="0" smtClean="0"/>
              <a:t>Не забываем</a:t>
            </a:r>
            <a:br>
              <a:rPr lang="ru-RU" dirty="0" smtClean="0"/>
            </a:br>
            <a:r>
              <a:rPr lang="ru-RU" dirty="0" smtClean="0"/>
              <a:t>про </a:t>
            </a:r>
            <a:r>
              <a:rPr lang="ru-RU" u="sng" dirty="0" smtClean="0"/>
              <a:t>сдачу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документации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u="sng" dirty="0" smtClean="0"/>
              <a:t>по всем </a:t>
            </a:r>
            <a:r>
              <a:rPr lang="ru-RU" dirty="0" smtClean="0"/>
              <a:t>урокам!!!</a:t>
            </a:r>
            <a:endParaRPr lang="ru-RU" dirty="0"/>
          </a:p>
        </p:txBody>
      </p:sp>
      <p:pic>
        <p:nvPicPr>
          <p:cNvPr id="1026" name="Picture 2" descr="C:\Users\LexInZector\Desktop\icon_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9622"/>
            <a:ext cx="230425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11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Требуемые навыки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1619672" y="1131590"/>
            <a:ext cx="12394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/>
              <a:t>Back-End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228184" y="1131590"/>
            <a:ext cx="13188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/>
              <a:t>Front-End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67544" y="1721589"/>
            <a:ext cx="1204176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/>
              <a:t>PHP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/>
              <a:t>HTML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/>
              <a:t>CSS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/>
              <a:t>XML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/>
              <a:t>JSON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907704" y="1721588"/>
            <a:ext cx="2221185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/>
              <a:t>Mercurial (HG)</a:t>
            </a:r>
            <a:endParaRPr lang="ru-RU" sz="22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/>
              <a:t>JavaScript (JS)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err="1" smtClean="0"/>
              <a:t>jQuery</a:t>
            </a:r>
            <a:r>
              <a:rPr lang="en-US" sz="2200" dirty="0" smtClean="0"/>
              <a:t> v.1.x</a:t>
            </a:r>
            <a:endParaRPr lang="en-US" sz="22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err="1" smtClean="0"/>
              <a:t>Yepnope</a:t>
            </a:r>
            <a:endParaRPr lang="en-US" sz="22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/>
              <a:t>Twig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148064" y="1706494"/>
            <a:ext cx="141096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/>
              <a:t>HTML 5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/>
              <a:t>CSS 3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/>
              <a:t>XML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/>
              <a:t>JSON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588224" y="1706493"/>
            <a:ext cx="2112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/>
              <a:t>JavaScript (JS)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err="1" smtClean="0"/>
              <a:t>jQuery</a:t>
            </a:r>
            <a:r>
              <a:rPr lang="en-US" sz="2200" dirty="0" smtClean="0"/>
              <a:t> v.1.x</a:t>
            </a:r>
            <a:endParaRPr lang="en-US" sz="22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err="1" smtClean="0"/>
              <a:t>Yepnope</a:t>
            </a:r>
            <a:endParaRPr lang="en-US" sz="22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/>
              <a:t>Twig</a:t>
            </a:r>
            <a:endParaRPr lang="ru-RU" sz="2200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467544" y="4011910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jQuery</a:t>
            </a:r>
            <a:r>
              <a:rPr lang="en-US" sz="1600" dirty="0" smtClean="0"/>
              <a:t> – JS </a:t>
            </a:r>
            <a:r>
              <a:rPr lang="ru-RU" sz="1600" dirty="0" smtClean="0"/>
              <a:t>библиотека для удобства написания кода с большим количеством плагинов.</a:t>
            </a:r>
          </a:p>
          <a:p>
            <a:pPr algn="ctr"/>
            <a:r>
              <a:rPr lang="en-US" sz="1600" dirty="0" smtClean="0"/>
              <a:t>Twig – </a:t>
            </a:r>
            <a:r>
              <a:rPr lang="ru-RU" sz="1600" dirty="0" err="1" smtClean="0"/>
              <a:t>шаблонизатор</a:t>
            </a:r>
            <a:r>
              <a:rPr lang="ru-RU" sz="1600" dirty="0"/>
              <a:t> </a:t>
            </a:r>
            <a:r>
              <a:rPr lang="ru-RU" sz="1600" dirty="0" smtClean="0"/>
              <a:t>(замена чистого </a:t>
            </a:r>
            <a:r>
              <a:rPr lang="en-US" sz="1600" dirty="0" smtClean="0"/>
              <a:t>PHP </a:t>
            </a:r>
            <a:r>
              <a:rPr lang="ru-RU" sz="1600" dirty="0" smtClean="0"/>
              <a:t>кода</a:t>
            </a:r>
            <a:r>
              <a:rPr lang="en-US" sz="1600" dirty="0" smtClean="0"/>
              <a:t> </a:t>
            </a:r>
            <a:r>
              <a:rPr lang="ru-RU" sz="1600" dirty="0" smtClean="0"/>
              <a:t>для </a:t>
            </a:r>
            <a:r>
              <a:rPr lang="en-US" sz="1600" dirty="0" smtClean="0"/>
              <a:t>UI</a:t>
            </a:r>
            <a:r>
              <a:rPr lang="ru-RU" sz="1600" dirty="0" smtClean="0"/>
              <a:t>).</a:t>
            </a:r>
          </a:p>
          <a:p>
            <a:pPr algn="ctr"/>
            <a:r>
              <a:rPr lang="en-US" sz="1600" dirty="0" err="1" smtClean="0"/>
              <a:t>Yepnope</a:t>
            </a:r>
            <a:r>
              <a:rPr lang="en-US" sz="1600" dirty="0" smtClean="0"/>
              <a:t> – </a:t>
            </a:r>
            <a:r>
              <a:rPr lang="ru-RU" sz="1600" dirty="0" smtClean="0"/>
              <a:t>инструмент </a:t>
            </a:r>
            <a:r>
              <a:rPr lang="ru-RU" sz="1600" dirty="0" err="1" smtClean="0"/>
              <a:t>подгрузки</a:t>
            </a:r>
            <a:r>
              <a:rPr lang="ru-RU" sz="1600" dirty="0" smtClean="0"/>
              <a:t> </a:t>
            </a:r>
            <a:r>
              <a:rPr lang="en-US" sz="1600" dirty="0" smtClean="0"/>
              <a:t>JS </a:t>
            </a:r>
            <a:r>
              <a:rPr lang="ru-RU" sz="1600" dirty="0" smtClean="0"/>
              <a:t>скриптов.</a:t>
            </a:r>
            <a:endParaRPr lang="ru-RU" sz="1600" dirty="0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467544" y="3795886"/>
            <a:ext cx="8208912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4572000" y="1275606"/>
            <a:ext cx="0" cy="252028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440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Требуемые навыки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 rot="16200000">
            <a:off x="-80748" y="2716345"/>
            <a:ext cx="12394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/>
              <a:t>Back-End</a:t>
            </a:r>
          </a:p>
        </p:txBody>
      </p:sp>
      <p:sp>
        <p:nvSpPr>
          <p:cNvPr id="30" name="TextBox 29"/>
          <p:cNvSpPr txBox="1"/>
          <p:nvPr/>
        </p:nvSpPr>
        <p:spPr>
          <a:xfrm rot="5400000">
            <a:off x="7801601" y="3076065"/>
            <a:ext cx="13188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/>
              <a:t>Front-End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419872" y="1203597"/>
            <a:ext cx="2221185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200" dirty="0"/>
              <a:t>PHP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/>
              <a:t>Mercurial (HG)</a:t>
            </a:r>
            <a:endParaRPr lang="ru-RU" sz="22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/>
              <a:t>HTML</a:t>
            </a:r>
            <a:endParaRPr lang="en-US" sz="22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/>
              <a:t>CSS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/>
              <a:t>XML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/>
              <a:t>JSON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/>
              <a:t>JavaScript (JS)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err="1" smtClean="0"/>
              <a:t>jQuery</a:t>
            </a:r>
            <a:r>
              <a:rPr lang="en-US" sz="2200" dirty="0" smtClean="0"/>
              <a:t> v.1.x</a:t>
            </a:r>
            <a:endParaRPr lang="en-US" sz="22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err="1" smtClean="0"/>
              <a:t>Yepnope</a:t>
            </a:r>
            <a:endParaRPr lang="ru-RU" sz="22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/>
              <a:t>Twig</a:t>
            </a:r>
            <a:endParaRPr lang="ru-RU" sz="2200" dirty="0"/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7510607" y="1923678"/>
            <a:ext cx="545440" cy="26642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Левая фигурная скобка 4"/>
          <p:cNvSpPr/>
          <p:nvPr/>
        </p:nvSpPr>
        <p:spPr>
          <a:xfrm>
            <a:off x="755576" y="1275607"/>
            <a:ext cx="648072" cy="331236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>
            <a:endCxn id="3" idx="0"/>
          </p:cNvCxnSpPr>
          <p:nvPr/>
        </p:nvCxnSpPr>
        <p:spPr>
          <a:xfrm flipV="1">
            <a:off x="3563888" y="1923678"/>
            <a:ext cx="3946719" cy="64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5" idx="2"/>
            <a:endCxn id="3" idx="2"/>
          </p:cNvCxnSpPr>
          <p:nvPr/>
        </p:nvCxnSpPr>
        <p:spPr>
          <a:xfrm>
            <a:off x="1403648" y="4587973"/>
            <a:ext cx="6106959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5" idx="0"/>
          </p:cNvCxnSpPr>
          <p:nvPr/>
        </p:nvCxnSpPr>
        <p:spPr>
          <a:xfrm flipV="1">
            <a:off x="1403648" y="1274310"/>
            <a:ext cx="4237409" cy="1297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Выноска 1 (с границей) 19"/>
          <p:cNvSpPr/>
          <p:nvPr/>
        </p:nvSpPr>
        <p:spPr>
          <a:xfrm>
            <a:off x="1920515" y="1671650"/>
            <a:ext cx="1008112" cy="216024"/>
          </a:xfrm>
          <a:prstGeom prst="accentCallout1">
            <a:avLst>
              <a:gd name="adj1" fmla="val 51626"/>
              <a:gd name="adj2" fmla="val 104387"/>
              <a:gd name="adj3" fmla="val 36472"/>
              <a:gd name="adj4" fmla="val 160688"/>
            </a:avLst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 </a:t>
            </a:r>
            <a:r>
              <a:rPr lang="ru-RU" dirty="0" smtClean="0"/>
              <a:t>урок</a:t>
            </a:r>
            <a:endParaRPr lang="ru-RU" dirty="0"/>
          </a:p>
        </p:txBody>
      </p:sp>
      <p:sp>
        <p:nvSpPr>
          <p:cNvPr id="36" name="Выноска 1 (с границей) 35"/>
          <p:cNvSpPr/>
          <p:nvPr/>
        </p:nvSpPr>
        <p:spPr>
          <a:xfrm>
            <a:off x="6565544" y="4198912"/>
            <a:ext cx="1008112" cy="216024"/>
          </a:xfrm>
          <a:prstGeom prst="accentCallout1">
            <a:avLst>
              <a:gd name="adj1" fmla="val 63954"/>
              <a:gd name="adj2" fmla="val 1354"/>
              <a:gd name="adj3" fmla="val 126883"/>
              <a:gd name="adj4" fmla="val -217100"/>
            </a:avLst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r>
              <a:rPr lang="en-US" dirty="0" smtClean="0"/>
              <a:t> </a:t>
            </a:r>
            <a:r>
              <a:rPr lang="ru-RU" dirty="0" smtClean="0"/>
              <a:t>урок</a:t>
            </a:r>
            <a:endParaRPr lang="ru-RU" dirty="0"/>
          </a:p>
        </p:txBody>
      </p:sp>
      <p:sp>
        <p:nvSpPr>
          <p:cNvPr id="40" name="Выноска 1 (с границей) 39"/>
          <p:cNvSpPr/>
          <p:nvPr/>
        </p:nvSpPr>
        <p:spPr>
          <a:xfrm>
            <a:off x="1920515" y="3291508"/>
            <a:ext cx="1008112" cy="216024"/>
          </a:xfrm>
          <a:prstGeom prst="accentCallout1">
            <a:avLst>
              <a:gd name="adj1" fmla="val 51626"/>
              <a:gd name="adj2" fmla="val 99103"/>
              <a:gd name="adj3" fmla="val 57020"/>
              <a:gd name="adj4" fmla="val 165091"/>
            </a:avLst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r>
              <a:rPr lang="en-US" dirty="0" smtClean="0"/>
              <a:t> </a:t>
            </a:r>
            <a:r>
              <a:rPr lang="ru-RU" dirty="0" smtClean="0"/>
              <a:t>урок</a:t>
            </a:r>
            <a:endParaRPr lang="ru-RU" dirty="0"/>
          </a:p>
        </p:txBody>
      </p:sp>
      <p:cxnSp>
        <p:nvCxnSpPr>
          <p:cNvPr id="41" name="Прямая соединительная линия 40"/>
          <p:cNvCxnSpPr>
            <a:stCxn id="40" idx="0"/>
          </p:cNvCxnSpPr>
          <p:nvPr/>
        </p:nvCxnSpPr>
        <p:spPr>
          <a:xfrm>
            <a:off x="2928627" y="3399520"/>
            <a:ext cx="635261" cy="32435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40" idx="0"/>
          </p:cNvCxnSpPr>
          <p:nvPr/>
        </p:nvCxnSpPr>
        <p:spPr>
          <a:xfrm>
            <a:off x="2928627" y="3399520"/>
            <a:ext cx="635261" cy="6843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40" idx="0"/>
          </p:cNvCxnSpPr>
          <p:nvPr/>
        </p:nvCxnSpPr>
        <p:spPr>
          <a:xfrm flipV="1">
            <a:off x="2928627" y="3075806"/>
            <a:ext cx="635261" cy="323714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endCxn id="36" idx="2"/>
          </p:cNvCxnSpPr>
          <p:nvPr/>
        </p:nvCxnSpPr>
        <p:spPr>
          <a:xfrm>
            <a:off x="5537247" y="3147814"/>
            <a:ext cx="1028297" cy="115911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4457127" y="2787774"/>
            <a:ext cx="1080120" cy="36004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4355976" y="2427734"/>
            <a:ext cx="1181272" cy="72008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530464" y="2067694"/>
            <a:ext cx="1006783" cy="1044116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459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Базы данных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1720263"/>
            <a:ext cx="179889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/>
              <a:t>MySQL</a:t>
            </a:r>
          </a:p>
          <a:p>
            <a:pPr algn="ctr"/>
            <a:r>
              <a:rPr lang="en-US" sz="2200" dirty="0" smtClean="0"/>
              <a:t>(PHP </a:t>
            </a:r>
            <a:r>
              <a:rPr lang="en-US" sz="2200" dirty="0" err="1" smtClean="0"/>
              <a:t>MySQLi</a:t>
            </a:r>
            <a:r>
              <a:rPr lang="en-US" sz="2200" dirty="0" smtClean="0"/>
              <a:t>)</a:t>
            </a:r>
            <a:endParaRPr lang="ru-RU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1142431" y="3121165"/>
            <a:ext cx="13537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err="1" smtClean="0"/>
              <a:t>MongoDB</a:t>
            </a:r>
            <a:endParaRPr lang="en-US" sz="2200" dirty="0"/>
          </a:p>
          <a:p>
            <a:pPr algn="ctr"/>
            <a:r>
              <a:rPr lang="en-US" sz="2200" dirty="0" smtClean="0"/>
              <a:t>v.3.4</a:t>
            </a:r>
            <a:endParaRPr lang="ru-RU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3582576" y="1550985"/>
            <a:ext cx="450219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200" dirty="0" err="1" smtClean="0"/>
              <a:t>cron</a:t>
            </a:r>
            <a:r>
              <a:rPr lang="en-US" sz="2200" dirty="0" smtClean="0"/>
              <a:t> </a:t>
            </a:r>
            <a:r>
              <a:rPr lang="ru-RU" sz="2200" dirty="0" smtClean="0"/>
              <a:t>планировщик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/>
              <a:t>кэш данные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/>
              <a:t>данные для «общения» проектов</a:t>
            </a:r>
            <a:endParaRPr lang="ru-RU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3582577" y="3290439"/>
            <a:ext cx="34856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/>
              <a:t>данные каждого проекта</a:t>
            </a:r>
            <a:endParaRPr lang="ru-RU" sz="2200" dirty="0"/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2954365" y="1681790"/>
            <a:ext cx="432048" cy="846385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2934505" y="3082692"/>
            <a:ext cx="432048" cy="846385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2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Логика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18374" y="2558710"/>
            <a:ext cx="6575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App</a:t>
            </a:r>
            <a:endParaRPr lang="ru-RU" sz="2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729700" y="1154817"/>
            <a:ext cx="13631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Controller</a:t>
            </a:r>
            <a:endParaRPr lang="ru-RU" sz="2200" dirty="0"/>
          </a:p>
        </p:txBody>
      </p:sp>
      <p:sp>
        <p:nvSpPr>
          <p:cNvPr id="13" name="TextBox 12"/>
          <p:cNvSpPr txBox="1"/>
          <p:nvPr/>
        </p:nvSpPr>
        <p:spPr>
          <a:xfrm>
            <a:off x="1729700" y="1657712"/>
            <a:ext cx="76655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Class</a:t>
            </a:r>
            <a:endParaRPr lang="ru-RU" sz="2200" dirty="0"/>
          </a:p>
        </p:txBody>
      </p:sp>
      <p:sp>
        <p:nvSpPr>
          <p:cNvPr id="14" name="TextBox 13"/>
          <p:cNvSpPr txBox="1"/>
          <p:nvPr/>
        </p:nvSpPr>
        <p:spPr>
          <a:xfrm>
            <a:off x="1729700" y="2162929"/>
            <a:ext cx="94609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Model</a:t>
            </a:r>
            <a:endParaRPr lang="ru-RU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1729700" y="2666985"/>
            <a:ext cx="7716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View</a:t>
            </a:r>
            <a:endParaRPr lang="ru-RU" sz="2200" dirty="0"/>
          </a:p>
        </p:txBody>
      </p:sp>
      <p:sp>
        <p:nvSpPr>
          <p:cNvPr id="16" name="TextBox 15"/>
          <p:cNvSpPr txBox="1"/>
          <p:nvPr/>
        </p:nvSpPr>
        <p:spPr>
          <a:xfrm>
            <a:off x="1729700" y="3459073"/>
            <a:ext cx="5629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Bin</a:t>
            </a:r>
            <a:endParaRPr lang="ru-RU" sz="2200" dirty="0"/>
          </a:p>
        </p:txBody>
      </p:sp>
      <p:sp>
        <p:nvSpPr>
          <p:cNvPr id="17" name="TextBox 16"/>
          <p:cNvSpPr txBox="1"/>
          <p:nvPr/>
        </p:nvSpPr>
        <p:spPr>
          <a:xfrm>
            <a:off x="1729700" y="3963129"/>
            <a:ext cx="7342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Cron</a:t>
            </a:r>
            <a:endParaRPr lang="ru-RU" sz="2200" dirty="0"/>
          </a:p>
        </p:txBody>
      </p:sp>
      <p:sp>
        <p:nvSpPr>
          <p:cNvPr id="18" name="Правая фигурная скобка 17"/>
          <p:cNvSpPr/>
          <p:nvPr/>
        </p:nvSpPr>
        <p:spPr>
          <a:xfrm>
            <a:off x="1076681" y="1154817"/>
            <a:ext cx="509003" cy="3239199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3273251" y="1154817"/>
            <a:ext cx="218880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Обработчик</a:t>
            </a:r>
            <a:r>
              <a:rPr lang="en-US" sz="2200" dirty="0" smtClean="0"/>
              <a:t> URL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77436" y="1657711"/>
            <a:ext cx="36735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Структура таблиц баз данных</a:t>
            </a:r>
            <a:endParaRPr lang="ru-RU" sz="2200" dirty="0"/>
          </a:p>
        </p:txBody>
      </p:sp>
      <p:sp>
        <p:nvSpPr>
          <p:cNvPr id="23" name="TextBox 22"/>
          <p:cNvSpPr txBox="1"/>
          <p:nvPr/>
        </p:nvSpPr>
        <p:spPr>
          <a:xfrm>
            <a:off x="3273251" y="2162929"/>
            <a:ext cx="22948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Логика (функции)</a:t>
            </a:r>
            <a:endParaRPr lang="ru-RU" sz="2200" dirty="0"/>
          </a:p>
        </p:txBody>
      </p:sp>
      <p:sp>
        <p:nvSpPr>
          <p:cNvPr id="24" name="TextBox 23"/>
          <p:cNvSpPr txBox="1"/>
          <p:nvPr/>
        </p:nvSpPr>
        <p:spPr>
          <a:xfrm>
            <a:off x="3273251" y="2666984"/>
            <a:ext cx="33379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Элементы интерфейса </a:t>
            </a:r>
            <a:r>
              <a:rPr lang="en-US" sz="2200" dirty="0" smtClean="0"/>
              <a:t>(UI)</a:t>
            </a:r>
            <a:endParaRPr lang="ru-RU" sz="2200" dirty="0"/>
          </a:p>
        </p:txBody>
      </p:sp>
      <p:sp>
        <p:nvSpPr>
          <p:cNvPr id="25" name="TextBox 24"/>
          <p:cNvSpPr txBox="1"/>
          <p:nvPr/>
        </p:nvSpPr>
        <p:spPr>
          <a:xfrm>
            <a:off x="3273250" y="3459073"/>
            <a:ext cx="56912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Внешние скрипты (запускаемые в терминале)</a:t>
            </a:r>
            <a:endParaRPr lang="ru-RU" sz="2200" dirty="0"/>
          </a:p>
        </p:txBody>
      </p:sp>
      <p:sp>
        <p:nvSpPr>
          <p:cNvPr id="26" name="TextBox 25"/>
          <p:cNvSpPr txBox="1"/>
          <p:nvPr/>
        </p:nvSpPr>
        <p:spPr>
          <a:xfrm>
            <a:off x="3241868" y="3962549"/>
            <a:ext cx="50044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/>
              <a:t>П</a:t>
            </a:r>
            <a:r>
              <a:rPr lang="ru-RU" sz="2200" dirty="0" smtClean="0"/>
              <a:t>овторяемые скрипты, выполняющиеся</a:t>
            </a:r>
          </a:p>
          <a:p>
            <a:r>
              <a:rPr lang="ru-RU" sz="2200" dirty="0" smtClean="0"/>
              <a:t>в фоне (для планировщика задач)</a:t>
            </a:r>
            <a:endParaRPr lang="ru-RU" sz="2200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1835696" y="3291830"/>
            <a:ext cx="6552728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95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99792" y="10474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8" name="Picture 2" descr="C:\Users\LexInZector\Desktop\New_Mercurial_logo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073909"/>
            <a:ext cx="1487588" cy="178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ru-RU" dirty="0" smtClean="0"/>
              <a:t>Изученные технологии</a:t>
            </a:r>
            <a:endParaRPr lang="ru-RU" dirty="0"/>
          </a:p>
        </p:txBody>
      </p:sp>
      <p:pic>
        <p:nvPicPr>
          <p:cNvPr id="1026" name="Picture 2" descr="D:\Файлы\ICONS\bmc-io-framewor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015934"/>
            <a:ext cx="1463680" cy="178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дминистратор\Desktop\twig_ezno_defaul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152804"/>
            <a:ext cx="2525773" cy="157205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573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99792" y="10474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ru-RU" dirty="0" smtClean="0"/>
              <a:t>Изученные материалы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621660" y="1491630"/>
            <a:ext cx="79006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Правила стиля синтаксиса кода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Структура проекта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Функции </a:t>
            </a:r>
            <a:r>
              <a:rPr lang="ru-RU" sz="2400" dirty="0" err="1"/>
              <a:t>фреймворка</a:t>
            </a:r>
            <a:endParaRPr lang="ru-RU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Процесс разработки страниц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Процесс проектирования баз данных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Процесс написания логики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Процесс разработки элементов интерфейса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Способ обращения к файлам </a:t>
            </a:r>
            <a:r>
              <a:rPr lang="ru-RU" sz="2400" dirty="0" err="1" smtClean="0"/>
              <a:t>фреймворка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95353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461</TotalTime>
  <Words>589</Words>
  <Application>Microsoft Office PowerPoint</Application>
  <PresentationFormat>Экран (16:9)</PresentationFormat>
  <Paragraphs>126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IO Framework</vt:lpstr>
      <vt:lpstr>Список уроков</vt:lpstr>
      <vt:lpstr>Не забываем про сдачу документации по всем урокам!!!</vt:lpstr>
      <vt:lpstr>Требуемые навыки</vt:lpstr>
      <vt:lpstr>Требуемые навыки</vt:lpstr>
      <vt:lpstr>Базы данных</vt:lpstr>
      <vt:lpstr>Логика</vt:lpstr>
      <vt:lpstr>Изученные технологии</vt:lpstr>
      <vt:lpstr>Изученные материалы</vt:lpstr>
      <vt:lpstr>Изученные материалы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Framework</dc:title>
  <dc:creator>Администратор</dc:creator>
  <cp:lastModifiedBy>Администратор</cp:lastModifiedBy>
  <cp:revision>151</cp:revision>
  <dcterms:created xsi:type="dcterms:W3CDTF">2018-01-03T03:29:07Z</dcterms:created>
  <dcterms:modified xsi:type="dcterms:W3CDTF">2018-03-02T09:04:53Z</dcterms:modified>
</cp:coreProperties>
</file>